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Inter SemiBold"/>
      <p:regular r:id="rId16"/>
      <p:bold r:id="rId17"/>
      <p:italic r:id="rId18"/>
      <p:boldItalic r:id="rId19"/>
    </p:embeddedFont>
    <p:embeddedFont>
      <p:font typeface="Inter"/>
      <p:regular r:id="rId20"/>
      <p:bold r:id="rId21"/>
      <p:italic r:id="rId22"/>
      <p:boldItalic r:id="rId23"/>
    </p:embeddedFont>
    <p:embeddedFont>
      <p:font typeface="Outfit"/>
      <p:regular r:id="rId24"/>
      <p:bold r:id="rId25"/>
    </p:embeddedFont>
    <p:embeddedFont>
      <p:font typeface="Outfit Medium"/>
      <p:regular r:id="rId26"/>
      <p:bold r:id="rId27"/>
    </p:embeddedFont>
    <p:embeddedFont>
      <p:font typeface="Outfit SemiBold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regular.fntdata"/><Relationship Id="rId22" Type="http://schemas.openxmlformats.org/officeDocument/2006/relationships/font" Target="fonts/Inter-italic.fntdata"/><Relationship Id="rId21" Type="http://schemas.openxmlformats.org/officeDocument/2006/relationships/font" Target="fonts/Inter-bold.fntdata"/><Relationship Id="rId24" Type="http://schemas.openxmlformats.org/officeDocument/2006/relationships/font" Target="fonts/Outfit-regular.fntdata"/><Relationship Id="rId23" Type="http://schemas.openxmlformats.org/officeDocument/2006/relationships/font" Target="fonts/Inter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utfitMedium-regular.fntdata"/><Relationship Id="rId25" Type="http://schemas.openxmlformats.org/officeDocument/2006/relationships/font" Target="fonts/Outfit-bold.fntdata"/><Relationship Id="rId28" Type="http://schemas.openxmlformats.org/officeDocument/2006/relationships/font" Target="fonts/OutfitSemiBold-regular.fntdata"/><Relationship Id="rId27" Type="http://schemas.openxmlformats.org/officeDocument/2006/relationships/font" Target="fonts/OutfitMedium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utfitSemiBo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InterSemiBold-bold.fntdata"/><Relationship Id="rId16" Type="http://schemas.openxmlformats.org/officeDocument/2006/relationships/font" Target="fonts/InterSemiBold-regular.fntdata"/><Relationship Id="rId19" Type="http://schemas.openxmlformats.org/officeDocument/2006/relationships/font" Target="fonts/InterSemiBold-boldItalic.fntdata"/><Relationship Id="rId18" Type="http://schemas.openxmlformats.org/officeDocument/2006/relationships/font" Target="fonts/InterSemiBold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18.png"/><Relationship Id="rId6" Type="http://schemas.openxmlformats.org/officeDocument/2006/relationships/image" Target="../media/image22.jpg"/><Relationship Id="rId7" Type="http://schemas.openxmlformats.org/officeDocument/2006/relationships/image" Target="../media/image20.png"/><Relationship Id="rId8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11" Type="http://schemas.openxmlformats.org/officeDocument/2006/relationships/image" Target="../media/image4.png"/><Relationship Id="rId10" Type="http://schemas.openxmlformats.org/officeDocument/2006/relationships/image" Target="../media/image1.png"/><Relationship Id="rId9" Type="http://schemas.openxmlformats.org/officeDocument/2006/relationships/image" Target="../media/image14.png"/><Relationship Id="rId5" Type="http://schemas.openxmlformats.org/officeDocument/2006/relationships/image" Target="../media/image3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21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390536" y="2663130"/>
            <a:ext cx="7410926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Internetové domény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566987" y="3768030"/>
            <a:ext cx="7058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Ing. Jiří Šilhán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1" name="Google Shape;22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2" name="Google Shape;22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792485"/>
            <a:ext cx="34290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3" name="Google Shape;22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0" y="1792485"/>
            <a:ext cx="3429000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2"/>
          <p:cNvPicPr preferRelativeResize="0"/>
          <p:nvPr/>
        </p:nvPicPr>
        <p:blipFill rotWithShape="1">
          <a:blip r:embed="rId6">
            <a:alphaModFix/>
          </a:blip>
          <a:srcRect b="15278" l="0" r="0" t="15278"/>
          <a:stretch/>
        </p:blipFill>
        <p:spPr>
          <a:xfrm>
            <a:off x="8191500" y="1792485"/>
            <a:ext cx="3429000" cy="2381251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2"/>
          <p:cNvSpPr txBox="1"/>
          <p:nvPr/>
        </p:nvSpPr>
        <p:spPr>
          <a:xfrm>
            <a:off x="571500" y="4411860"/>
            <a:ext cx="34290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06B6D4"/>
                </a:solidFill>
                <a:latin typeface="Outfit"/>
                <a:ea typeface="Outfit"/>
                <a:cs typeface="Outfit"/>
                <a:sym typeface="Outfit"/>
              </a:rPr>
              <a:t>Krátká a výstižná</a:t>
            </a:r>
            <a:endParaRPr/>
          </a:p>
        </p:txBody>
      </p:sp>
      <p:sp>
        <p:nvSpPr>
          <p:cNvPr id="226" name="Google Shape;226;p22"/>
          <p:cNvSpPr txBox="1"/>
          <p:nvPr/>
        </p:nvSpPr>
        <p:spPr>
          <a:xfrm>
            <a:off x="571500" y="4821435"/>
            <a:ext cx="3429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Adresa by neměla být zbytečně dlouhá. Co je kratší, to se lépe a rychleji píše do prohlížeče bez překlepů.</a:t>
            </a:r>
            <a:endParaRPr/>
          </a:p>
        </p:txBody>
      </p:sp>
      <p:sp>
        <p:nvSpPr>
          <p:cNvPr id="227" name="Google Shape;227;p22"/>
          <p:cNvSpPr txBox="1"/>
          <p:nvPr/>
        </p:nvSpPr>
        <p:spPr>
          <a:xfrm>
            <a:off x="4381500" y="4411860"/>
            <a:ext cx="34290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06B6D4"/>
                </a:solidFill>
                <a:latin typeface="Outfit"/>
                <a:ea typeface="Outfit"/>
                <a:cs typeface="Outfit"/>
                <a:sym typeface="Outfit"/>
              </a:rPr>
              <a:t>Snadno vyslovitelná</a:t>
            </a:r>
            <a:endParaRPr/>
          </a:p>
        </p:txBody>
      </p:sp>
      <p:sp>
        <p:nvSpPr>
          <p:cNvPr id="228" name="Google Shape;228;p22"/>
          <p:cNvSpPr txBox="1"/>
          <p:nvPr/>
        </p:nvSpPr>
        <p:spPr>
          <a:xfrm>
            <a:off x="4381500" y="4821435"/>
            <a:ext cx="3429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Zkuste si název říct nahlas. Vaši kamarádi by měli hned bez doptávání vědět, jak adresu správně napsat.</a:t>
            </a:r>
            <a:endParaRPr/>
          </a:p>
        </p:txBody>
      </p:sp>
      <p:sp>
        <p:nvSpPr>
          <p:cNvPr id="229" name="Google Shape;229;p22"/>
          <p:cNvSpPr txBox="1"/>
          <p:nvPr/>
        </p:nvSpPr>
        <p:spPr>
          <a:xfrm>
            <a:off x="8191500" y="4411860"/>
            <a:ext cx="34290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06B6D4"/>
                </a:solidFill>
                <a:latin typeface="Outfit"/>
                <a:ea typeface="Outfit"/>
                <a:cs typeface="Outfit"/>
                <a:sym typeface="Outfit"/>
              </a:rPr>
              <a:t>Zapamatovatelná</a:t>
            </a:r>
            <a:endParaRPr/>
          </a:p>
        </p:txBody>
      </p:sp>
      <p:sp>
        <p:nvSpPr>
          <p:cNvPr id="230" name="Google Shape;230;p22"/>
          <p:cNvSpPr txBox="1"/>
          <p:nvPr/>
        </p:nvSpPr>
        <p:spPr>
          <a:xfrm>
            <a:off x="8191500" y="4821435"/>
            <a:ext cx="3429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Zkuste se vyhnout zbytečným pomlčkám a divným číslům. Jasné jméno bez znaků navíc mnohem lépe utkví v paměti.</a:t>
            </a:r>
            <a:endParaRPr/>
          </a:p>
        </p:txBody>
      </p:sp>
      <p:pic>
        <p:nvPicPr>
          <p:cNvPr descr="image.png" id="231" name="Google Shape;231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90550" y="1811535"/>
            <a:ext cx="33909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2" name="Google Shape;232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00550" y="1811535"/>
            <a:ext cx="3390900" cy="234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2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Jak vybrat skvělou doménu?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2440543" y="2878484"/>
            <a:ext cx="7310913" cy="731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Co je to vlastně doména?</a:t>
            </a:r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2976562" y="3895725"/>
            <a:ext cx="6238875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Představte si ji jako poštovní adresu na internetu.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/>
          <p:cNvPicPr preferRelativeResize="0"/>
          <p:nvPr/>
        </p:nvPicPr>
        <p:blipFill rotWithShape="1">
          <a:blip r:embed="rId4">
            <a:alphaModFix/>
          </a:blip>
          <a:srcRect b="13636" l="0" r="0" t="13636"/>
          <a:stretch/>
        </p:blipFill>
        <p:spPr>
          <a:xfrm>
            <a:off x="6381750" y="2011560"/>
            <a:ext cx="5238749" cy="381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904875" y="2194917"/>
            <a:ext cx="490537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Počítače a servery na internetu se mezi sebou dorozumívají pomocí </a:t>
            </a:r>
            <a:r>
              <a:rPr b="1" i="0" lang="en-US" sz="165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IP adres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(např. 193.168.1.1).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904875" y="3055739"/>
            <a:ext cx="490537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Zapamatovat si desítky takových čísel by pro nás lidi bylo strašně těžké a nepraktické.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904875" y="3916560"/>
            <a:ext cx="490537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Proto vznikly </a:t>
            </a:r>
            <a:r>
              <a:rPr b="1" i="0" lang="en-US" sz="165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internetové domény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– slovní názvy (např. </a:t>
            </a:r>
            <a:r>
              <a:rPr b="0" i="1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seznam.cz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), které se skvěle pamatují.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904875" y="4777382"/>
            <a:ext cx="490537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Doména se pak na pozadí chytře a automaticky přeloží zpět na ono složité číslo počítače.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571500" y="2213967"/>
            <a:ext cx="123825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▹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571500" y="3074789"/>
            <a:ext cx="123825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▹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571500" y="3935610"/>
            <a:ext cx="123825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▹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571500" y="4796432"/>
            <a:ext cx="123825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▹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Počítače čísly, lidé slovy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3" name="Google Shape;1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/>
          <p:nvPr/>
        </p:nvSpPr>
        <p:spPr>
          <a:xfrm>
            <a:off x="1809750" y="2595562"/>
            <a:ext cx="8572500" cy="208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00" u="none" cap="none" strike="noStrike">
                <a:solidFill>
                  <a:srgbClr val="F8FAFC"/>
                </a:solidFill>
                <a:latin typeface="Outfit Medium"/>
                <a:ea typeface="Outfit Medium"/>
                <a:cs typeface="Outfit Medium"/>
                <a:sym typeface="Outfit Medium"/>
              </a:rPr>
              <a:t>"Doména je jako jméno vašeho kamaráda v telefonním seznamu v mobilu."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2081212" y="4961483"/>
            <a:ext cx="8029575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— Nemusíte znát jeho číslo nazpaměť, stačí prostě kliknout na jeho jméno.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1428750" y="2405062"/>
            <a:ext cx="40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A855F7"/>
                </a:solidFill>
                <a:latin typeface="Outfit Medium"/>
                <a:ea typeface="Outfit Medium"/>
                <a:cs typeface="Outfit Medium"/>
                <a:sym typeface="Outfit Medium"/>
              </a:rPr>
              <a:t>"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10353675" y="4294736"/>
            <a:ext cx="40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A855F7"/>
                </a:solidFill>
                <a:latin typeface="Outfit Medium"/>
                <a:ea typeface="Outfit Medium"/>
                <a:cs typeface="Outfit Medium"/>
                <a:sym typeface="Outfit Medium"/>
              </a:rPr>
              <a:t>"</a:t>
            </a:r>
            <a:endParaRPr/>
          </a:p>
        </p:txBody>
      </p:sp>
      <p:sp>
        <p:nvSpPr>
          <p:cNvPr id="118" name="Google Shape;118;p16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Jak to nejlépe chápat?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3" name="Google Shape;12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4" name="Google Shape;12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733550"/>
            <a:ext cx="3492400" cy="4366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5" name="Google Shape;12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650" y="1733550"/>
            <a:ext cx="3492549" cy="4366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27950" y="1733550"/>
            <a:ext cx="3492400" cy="4366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36700" y="212407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 txBox="1"/>
          <p:nvPr/>
        </p:nvSpPr>
        <p:spPr>
          <a:xfrm>
            <a:off x="1770012" y="3124200"/>
            <a:ext cx="109537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WWW.</a:t>
            </a:r>
            <a:endParaRPr/>
          </a:p>
        </p:txBody>
      </p:sp>
      <p:sp>
        <p:nvSpPr>
          <p:cNvPr id="129" name="Google Shape;129;p17"/>
          <p:cNvSpPr txBox="1"/>
          <p:nvPr/>
        </p:nvSpPr>
        <p:spPr>
          <a:xfrm>
            <a:off x="1708100" y="3720405"/>
            <a:ext cx="12192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A855F7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SUBDOMÉNA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866775" y="4185195"/>
            <a:ext cx="290185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Část před samotným jménem. Často se používá pro určení konkrétní služby velkého webu (např. </a:t>
            </a:r>
            <a:r>
              <a:rPr b="0" i="1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mail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.seznam.cz, </a:t>
            </a:r>
            <a:r>
              <a:rPr b="0" i="1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blog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.google.com).</a:t>
            </a:r>
            <a:endParaRPr/>
          </a:p>
        </p:txBody>
      </p:sp>
      <p:pic>
        <p:nvPicPr>
          <p:cNvPr descr="image.png" id="131" name="Google Shape;131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4851" y="212407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7"/>
          <p:cNvSpPr txBox="1"/>
          <p:nvPr/>
        </p:nvSpPr>
        <p:spPr>
          <a:xfrm>
            <a:off x="5386238" y="3124200"/>
            <a:ext cx="14192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SEZNAM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5267176" y="3720405"/>
            <a:ext cx="16573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A855F7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DOMÉNA 2. ŘÁDU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4644925" y="4185195"/>
            <a:ext cx="290199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To hlavní jméno! Je to název vaší firmy, projektu, hry nebo prostě přezdívka. Právě toto jméno si registrujete a platíte za něj.</a:t>
            </a:r>
            <a:endParaRPr/>
          </a:p>
        </p:txBody>
      </p:sp>
      <p:pic>
        <p:nvPicPr>
          <p:cNvPr descr="image.png" id="135" name="Google Shape;135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493150" y="212407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9602688" y="3124200"/>
            <a:ext cx="542925" cy="548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.CZ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9050238" y="3720405"/>
            <a:ext cx="16478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A855F7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KONCOVKA (TLD)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8423225" y="4185195"/>
            <a:ext cx="290185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Doména nejvyššího řádu (Top-Level Domain). Ukazuje, ze které země web pochází, nebo jakého je typu (např. komerční, organizace).</a:t>
            </a:r>
            <a:endParaRPr/>
          </a:p>
        </p:txBody>
      </p:sp>
      <p:pic>
        <p:nvPicPr>
          <p:cNvPr descr="image.png" id="139" name="Google Shape;139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146250" y="2333625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0" name="Google Shape;140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943451" y="2333625"/>
            <a:ext cx="3048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1" name="Google Shape;141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721750" y="2333625"/>
            <a:ext cx="3048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7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Anatomie webové adresy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7" name="Google Shape;14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8" name="Google Shape;14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15665"/>
            <a:ext cx="5238750" cy="48019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9" name="Google Shape;14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515665"/>
            <a:ext cx="5238750" cy="480193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8"/>
          <p:cNvSpPr txBox="1"/>
          <p:nvPr/>
        </p:nvSpPr>
        <p:spPr>
          <a:xfrm>
            <a:off x="962025" y="1906190"/>
            <a:ext cx="468058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8FAFC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Národní domény (ccTLD)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962025" y="2414736"/>
            <a:ext cx="44577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Patří konkrétním státům nebo územím a jsou vždy tvořeny přesně dvěma písmeny.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6772275" y="1906190"/>
            <a:ext cx="468058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8FAFC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Generické domény (gTLD)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6772275" y="2414736"/>
            <a:ext cx="44577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Nejsou vázané na jeden stát, ale spíše na účel, pro který byl daný web původně vytvořen.</a:t>
            </a:r>
            <a:endParaRPr/>
          </a:p>
        </p:txBody>
      </p:sp>
      <p:sp>
        <p:nvSpPr>
          <p:cNvPr id="154" name="Google Shape;154;p18"/>
          <p:cNvSpPr/>
          <p:nvPr/>
        </p:nvSpPr>
        <p:spPr>
          <a:xfrm>
            <a:off x="962025" y="3214836"/>
            <a:ext cx="4457700" cy="563760"/>
          </a:xfrm>
          <a:prstGeom prst="roundRect">
            <a:avLst>
              <a:gd fmla="val 13516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8"/>
          <p:cNvSpPr txBox="1"/>
          <p:nvPr/>
        </p:nvSpPr>
        <p:spPr>
          <a:xfrm>
            <a:off x="1104900" y="3329136"/>
            <a:ext cx="4171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855F7"/>
                </a:solidFill>
                <a:latin typeface="Inter"/>
                <a:ea typeface="Inter"/>
                <a:cs typeface="Inter"/>
                <a:sym typeface="Inter"/>
              </a:rPr>
              <a:t>.cz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Česká republika</a:t>
            </a:r>
            <a:endParaRPr/>
          </a:p>
        </p:txBody>
      </p:sp>
      <p:sp>
        <p:nvSpPr>
          <p:cNvPr id="156" name="Google Shape;156;p18"/>
          <p:cNvSpPr/>
          <p:nvPr/>
        </p:nvSpPr>
        <p:spPr>
          <a:xfrm>
            <a:off x="962025" y="3214836"/>
            <a:ext cx="38100" cy="5637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8"/>
          <p:cNvSpPr/>
          <p:nvPr/>
        </p:nvSpPr>
        <p:spPr>
          <a:xfrm>
            <a:off x="962025" y="3892897"/>
            <a:ext cx="4457700" cy="563760"/>
          </a:xfrm>
          <a:prstGeom prst="roundRect">
            <a:avLst>
              <a:gd fmla="val 13516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8"/>
          <p:cNvSpPr txBox="1"/>
          <p:nvPr/>
        </p:nvSpPr>
        <p:spPr>
          <a:xfrm>
            <a:off x="1104900" y="4007197"/>
            <a:ext cx="4171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855F7"/>
                </a:solidFill>
                <a:latin typeface="Inter"/>
                <a:ea typeface="Inter"/>
                <a:cs typeface="Inter"/>
                <a:sym typeface="Inter"/>
              </a:rPr>
              <a:t>.sk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Slovensko</a:t>
            </a:r>
            <a:endParaRPr/>
          </a:p>
        </p:txBody>
      </p:sp>
      <p:sp>
        <p:nvSpPr>
          <p:cNvPr id="159" name="Google Shape;159;p18"/>
          <p:cNvSpPr/>
          <p:nvPr/>
        </p:nvSpPr>
        <p:spPr>
          <a:xfrm>
            <a:off x="962025" y="3892897"/>
            <a:ext cx="38100" cy="5637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8"/>
          <p:cNvSpPr/>
          <p:nvPr/>
        </p:nvSpPr>
        <p:spPr>
          <a:xfrm>
            <a:off x="962025" y="4570958"/>
            <a:ext cx="4457700" cy="563760"/>
          </a:xfrm>
          <a:prstGeom prst="roundRect">
            <a:avLst>
              <a:gd fmla="val 13516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1104900" y="4685258"/>
            <a:ext cx="4171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855F7"/>
                </a:solidFill>
                <a:latin typeface="Inter"/>
                <a:ea typeface="Inter"/>
                <a:cs typeface="Inter"/>
                <a:sym typeface="Inter"/>
              </a:rPr>
              <a:t>.eu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Evropská unie</a:t>
            </a:r>
            <a:endParaRPr/>
          </a:p>
        </p:txBody>
      </p:sp>
      <p:sp>
        <p:nvSpPr>
          <p:cNvPr id="162" name="Google Shape;162;p18"/>
          <p:cNvSpPr/>
          <p:nvPr/>
        </p:nvSpPr>
        <p:spPr>
          <a:xfrm>
            <a:off x="962025" y="4570958"/>
            <a:ext cx="38100" cy="5637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962025" y="5249019"/>
            <a:ext cx="4457700" cy="563760"/>
          </a:xfrm>
          <a:prstGeom prst="roundRect">
            <a:avLst>
              <a:gd fmla="val 13516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1104900" y="5363319"/>
            <a:ext cx="4171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855F7"/>
                </a:solidFill>
                <a:latin typeface="Inter"/>
                <a:ea typeface="Inter"/>
                <a:cs typeface="Inter"/>
                <a:sym typeface="Inter"/>
              </a:rPr>
              <a:t>.uk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Velká Británie</a:t>
            </a:r>
            <a:endParaRPr/>
          </a:p>
        </p:txBody>
      </p:sp>
      <p:sp>
        <p:nvSpPr>
          <p:cNvPr id="165" name="Google Shape;165;p18"/>
          <p:cNvSpPr/>
          <p:nvPr/>
        </p:nvSpPr>
        <p:spPr>
          <a:xfrm>
            <a:off x="962025" y="5249019"/>
            <a:ext cx="38100" cy="5637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8"/>
          <p:cNvSpPr/>
          <p:nvPr/>
        </p:nvSpPr>
        <p:spPr>
          <a:xfrm>
            <a:off x="6772275" y="3214836"/>
            <a:ext cx="4457700" cy="563760"/>
          </a:xfrm>
          <a:prstGeom prst="roundRect">
            <a:avLst>
              <a:gd fmla="val 13516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6915150" y="3329136"/>
            <a:ext cx="4171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855F7"/>
                </a:solidFill>
                <a:latin typeface="Inter"/>
                <a:ea typeface="Inter"/>
                <a:cs typeface="Inter"/>
                <a:sym typeface="Inter"/>
              </a:rPr>
              <a:t>.com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Komerční weby (nejčastější)</a:t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6772275" y="3214836"/>
            <a:ext cx="38100" cy="5637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6772275" y="3892897"/>
            <a:ext cx="4457700" cy="563760"/>
          </a:xfrm>
          <a:prstGeom prst="roundRect">
            <a:avLst>
              <a:gd fmla="val 13516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6915150" y="4007197"/>
            <a:ext cx="4171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855F7"/>
                </a:solidFill>
                <a:latin typeface="Inter"/>
                <a:ea typeface="Inter"/>
                <a:cs typeface="Inter"/>
                <a:sym typeface="Inter"/>
              </a:rPr>
              <a:t>.org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Neziskové organizace</a:t>
            </a:r>
            <a:endParaRPr/>
          </a:p>
        </p:txBody>
      </p:sp>
      <p:sp>
        <p:nvSpPr>
          <p:cNvPr id="171" name="Google Shape;171;p18"/>
          <p:cNvSpPr/>
          <p:nvPr/>
        </p:nvSpPr>
        <p:spPr>
          <a:xfrm>
            <a:off x="6772275" y="3892897"/>
            <a:ext cx="38100" cy="5637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8"/>
          <p:cNvSpPr/>
          <p:nvPr/>
        </p:nvSpPr>
        <p:spPr>
          <a:xfrm>
            <a:off x="6772275" y="4570958"/>
            <a:ext cx="4457700" cy="563760"/>
          </a:xfrm>
          <a:prstGeom prst="roundRect">
            <a:avLst>
              <a:gd fmla="val 13516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6915150" y="4685258"/>
            <a:ext cx="4171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855F7"/>
                </a:solidFill>
                <a:latin typeface="Inter"/>
                <a:ea typeface="Inter"/>
                <a:cs typeface="Inter"/>
                <a:sym typeface="Inter"/>
              </a:rPr>
              <a:t>.edu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Vzdělávací instituce</a:t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6772275" y="4570958"/>
            <a:ext cx="38100" cy="5637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8"/>
          <p:cNvSpPr/>
          <p:nvPr/>
        </p:nvSpPr>
        <p:spPr>
          <a:xfrm>
            <a:off x="6772275" y="5249019"/>
            <a:ext cx="4457700" cy="563760"/>
          </a:xfrm>
          <a:prstGeom prst="roundRect">
            <a:avLst>
              <a:gd fmla="val 13516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6915150" y="5363319"/>
            <a:ext cx="417195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A855F7"/>
                </a:solidFill>
                <a:latin typeface="Inter"/>
                <a:ea typeface="Inter"/>
                <a:cs typeface="Inter"/>
                <a:sym typeface="Inter"/>
              </a:rPr>
              <a:t>.net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Počítačové sítě</a:t>
            </a:r>
            <a:endParaRPr/>
          </a:p>
        </p:txBody>
      </p:sp>
      <p:sp>
        <p:nvSpPr>
          <p:cNvPr id="177" name="Google Shape;177;p18"/>
          <p:cNvSpPr/>
          <p:nvPr/>
        </p:nvSpPr>
        <p:spPr>
          <a:xfrm>
            <a:off x="6772275" y="5249019"/>
            <a:ext cx="38100" cy="563760"/>
          </a:xfrm>
          <a:prstGeom prst="rect">
            <a:avLst/>
          </a:prstGeom>
          <a:solidFill>
            <a:srgbClr val="A855F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571500" y="540394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Jaké existují koncovky?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3" name="Google Shape;18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897385"/>
            <a:ext cx="5238750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9"/>
          <p:cNvSpPr txBox="1"/>
          <p:nvPr/>
        </p:nvSpPr>
        <p:spPr>
          <a:xfrm>
            <a:off x="571500" y="4516635"/>
            <a:ext cx="523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MILIONŮ</a:t>
            </a:r>
            <a:endParaRPr/>
          </a:p>
        </p:txBody>
      </p:sp>
      <p:sp>
        <p:nvSpPr>
          <p:cNvPr id="186" name="Google Shape;186;p19"/>
          <p:cNvSpPr txBox="1"/>
          <p:nvPr/>
        </p:nvSpPr>
        <p:spPr>
          <a:xfrm>
            <a:off x="6381750" y="2748111"/>
            <a:ext cx="5500687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8FAFC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Tolik domén je registrováno na celém světě!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6381750" y="3622327"/>
            <a:ext cx="5238750" cy="1462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Zcela s přehledem vede koncovka </a:t>
            </a:r>
            <a:r>
              <a:rPr b="1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.com</a:t>
            </a:r>
            <a:r>
              <a:rPr b="0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(přes 160 milionů zaregistrovaných jmen). V České republice je registrováno přes 1,4 milionu aktivních domén s koncovkou </a:t>
            </a:r>
            <a:r>
              <a:rPr b="1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.cz</a:t>
            </a:r>
            <a:r>
              <a:rPr b="0" i="0" lang="en-US" sz="18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Internet v číslech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3" name="Google Shape;19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0"/>
          <p:cNvSpPr txBox="1"/>
          <p:nvPr/>
        </p:nvSpPr>
        <p:spPr>
          <a:xfrm>
            <a:off x="571500" y="571500"/>
            <a:ext cx="5550693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DNS: Tajný překladatel</a:t>
            </a:r>
            <a:endParaRPr/>
          </a:p>
        </p:txBody>
      </p:sp>
      <p:pic>
        <p:nvPicPr>
          <p:cNvPr id="195" name="Google Shape;195;p20"/>
          <p:cNvPicPr preferRelativeResize="0"/>
          <p:nvPr/>
        </p:nvPicPr>
        <p:blipFill rotWithShape="1">
          <a:blip r:embed="rId4">
            <a:alphaModFix/>
          </a:blip>
          <a:srcRect b="0" l="7295" r="7286" t="0"/>
          <a:stretch/>
        </p:blipFill>
        <p:spPr>
          <a:xfrm>
            <a:off x="6334125" y="0"/>
            <a:ext cx="5857875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0"/>
          <p:cNvSpPr txBox="1"/>
          <p:nvPr/>
        </p:nvSpPr>
        <p:spPr>
          <a:xfrm>
            <a:off x="571500" y="2131218"/>
            <a:ext cx="5550693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8FAFC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Jak počítač najde ten správný web?</a:t>
            </a:r>
            <a:endParaRPr/>
          </a:p>
        </p:txBody>
      </p:sp>
      <p:sp>
        <p:nvSpPr>
          <p:cNvPr id="197" name="Google Shape;197;p20"/>
          <p:cNvSpPr txBox="1"/>
          <p:nvPr/>
        </p:nvSpPr>
        <p:spPr>
          <a:xfrm>
            <a:off x="571500" y="2639764"/>
            <a:ext cx="5286375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Když napíšete do prohlížeče adresu webu, počítač se okamžitě zeptá speciálního systému zvaného </a:t>
            </a:r>
            <a:r>
              <a:rPr b="1" i="0" lang="en-US" sz="165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DNS (Domain Name System)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98" name="Google Shape;198;p20"/>
          <p:cNvSpPr txBox="1"/>
          <p:nvPr/>
        </p:nvSpPr>
        <p:spPr>
          <a:xfrm>
            <a:off x="571500" y="3835747"/>
            <a:ext cx="5286375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Tento systém funguje jako celosvětový obří telefonní seznam. Podívá se na zadané slovo, vyhledá v tabulce příslušnou číselnou </a:t>
            </a:r>
            <a:r>
              <a:rPr b="1" i="0" lang="en-US" sz="1650" u="none" cap="none" strike="noStrike">
                <a:solidFill>
                  <a:srgbClr val="06B6D4"/>
                </a:solidFill>
                <a:latin typeface="Inter"/>
                <a:ea typeface="Inter"/>
                <a:cs typeface="Inter"/>
                <a:sym typeface="Inter"/>
              </a:rPr>
              <a:t>IP adresu</a:t>
            </a:r>
            <a:r>
              <a:rPr b="0" i="0" lang="en-US" sz="16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serveru a tu pošle vašemu prohlížeči. Vše se stane za zlomky vteřiny!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120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3" name="Google Shape;20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1"/>
          <p:cNvSpPr/>
          <p:nvPr/>
        </p:nvSpPr>
        <p:spPr>
          <a:xfrm>
            <a:off x="1333500" y="1139279"/>
            <a:ext cx="9525000" cy="1613445"/>
          </a:xfrm>
          <a:prstGeom prst="roundRect">
            <a:avLst>
              <a:gd fmla="val 9445" name="adj"/>
            </a:avLst>
          </a:prstGeom>
          <a:solidFill>
            <a:srgbClr val="1E293B"/>
          </a:solidFill>
          <a:ln cap="flat" cmpd="sng" w="9525">
            <a:solidFill>
              <a:srgbClr val="94A3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1"/>
          <p:cNvSpPr txBox="1"/>
          <p:nvPr/>
        </p:nvSpPr>
        <p:spPr>
          <a:xfrm>
            <a:off x="2286000" y="1425029"/>
            <a:ext cx="8191500" cy="1041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ICANN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Globální nezisková organizace, která dohlíží na celý systém domén a IP adres na světě. Určuje základní pravidla pro fungování internetu.</a:t>
            </a:r>
            <a:endParaRPr/>
          </a:p>
        </p:txBody>
      </p:sp>
      <p:sp>
        <p:nvSpPr>
          <p:cNvPr id="206" name="Google Shape;206;p21"/>
          <p:cNvSpPr/>
          <p:nvPr/>
        </p:nvSpPr>
        <p:spPr>
          <a:xfrm>
            <a:off x="1333500" y="2990850"/>
            <a:ext cx="9525000" cy="1613445"/>
          </a:xfrm>
          <a:prstGeom prst="roundRect">
            <a:avLst>
              <a:gd fmla="val 9445" name="adj"/>
            </a:avLst>
          </a:prstGeom>
          <a:solidFill>
            <a:srgbClr val="1E293B"/>
          </a:solidFill>
          <a:ln cap="flat" cmpd="sng" w="9525">
            <a:solidFill>
              <a:srgbClr val="94A3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2286000" y="3276600"/>
            <a:ext cx="8191500" cy="1041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CZ.NIC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Zájmové sdružení v České republice, které má na starosti správu naší národní koncovky .cz. Zajišťuje, aby tyto adresy fungovaly bezpečně a spolehlivě.</a:t>
            </a:r>
            <a:endParaRPr/>
          </a:p>
        </p:txBody>
      </p:sp>
      <p:sp>
        <p:nvSpPr>
          <p:cNvPr id="208" name="Google Shape;208;p21"/>
          <p:cNvSpPr/>
          <p:nvPr/>
        </p:nvSpPr>
        <p:spPr>
          <a:xfrm>
            <a:off x="1333500" y="4842420"/>
            <a:ext cx="9525000" cy="1613445"/>
          </a:xfrm>
          <a:prstGeom prst="roundRect">
            <a:avLst>
              <a:gd fmla="val 9445" name="adj"/>
            </a:avLst>
          </a:prstGeom>
          <a:solidFill>
            <a:srgbClr val="1E293B"/>
          </a:solidFill>
          <a:ln cap="flat" cmpd="sng" w="9525">
            <a:solidFill>
              <a:srgbClr val="94A3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1"/>
          <p:cNvSpPr txBox="1"/>
          <p:nvPr/>
        </p:nvSpPr>
        <p:spPr>
          <a:xfrm>
            <a:off x="2286000" y="5128170"/>
            <a:ext cx="8191500" cy="1041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Registrátoři domén</a:t>
            </a:r>
            <a:r>
              <a:rPr b="0" i="0" lang="en-US" sz="150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Komerční firmy, u kterých si můžete vysněnou doménu koupit (přesněji pronajmout na rok či déle). Fungují vlastně jako prodejci.</a:t>
            </a:r>
            <a:endParaRPr/>
          </a:p>
        </p:txBody>
      </p:sp>
      <p:sp>
        <p:nvSpPr>
          <p:cNvPr id="210" name="Google Shape;210;p21"/>
          <p:cNvSpPr/>
          <p:nvPr/>
        </p:nvSpPr>
        <p:spPr>
          <a:xfrm>
            <a:off x="1333500" y="2743200"/>
            <a:ext cx="9525000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1"/>
          <p:cNvSpPr/>
          <p:nvPr/>
        </p:nvSpPr>
        <p:spPr>
          <a:xfrm>
            <a:off x="1333500" y="4594770"/>
            <a:ext cx="9525000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1"/>
          <p:cNvSpPr/>
          <p:nvPr/>
        </p:nvSpPr>
        <p:spPr>
          <a:xfrm>
            <a:off x="1333500" y="6446341"/>
            <a:ext cx="9525000" cy="95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13" name="Google Shape;21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76400" y="1769715"/>
            <a:ext cx="34290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4" name="Google Shape;21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76400" y="3621285"/>
            <a:ext cx="304800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5" name="Google Shape;21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76400" y="5472856"/>
            <a:ext cx="390525" cy="35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1"/>
          <p:cNvSpPr txBox="1"/>
          <p:nvPr/>
        </p:nvSpPr>
        <p:spPr>
          <a:xfrm>
            <a:off x="571500" y="164008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8FAFC"/>
                </a:solidFill>
                <a:latin typeface="Outfit"/>
                <a:ea typeface="Outfit"/>
                <a:cs typeface="Outfit"/>
                <a:sym typeface="Outfit"/>
              </a:rPr>
              <a:t>Kdo se o to všechno stará?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